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1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2.xml" ContentType="application/vnd.openxmlformats-officedocument.presentationml.tags+xml"/>
  <Override PartName="/ppt/notesSlides/notesSlide62.xml" ContentType="application/vnd.openxmlformats-officedocument.presentationml.notesSlide+xml"/>
  <Override PartName="/ppt/tags/tag3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762" r:id="rId3"/>
    <p:sldMasterId id="2147483775" r:id="rId4"/>
    <p:sldMasterId id="2147483801" r:id="rId5"/>
    <p:sldMasterId id="2147483814" r:id="rId6"/>
    <p:sldMasterId id="2147483879" r:id="rId7"/>
    <p:sldMasterId id="2147483918" r:id="rId8"/>
    <p:sldMasterId id="2147484086" r:id="rId9"/>
  </p:sldMasterIdLst>
  <p:notesMasterIdLst>
    <p:notesMasterId r:id="rId108"/>
  </p:notesMasterIdLst>
  <p:handoutMasterIdLst>
    <p:handoutMasterId r:id="rId109"/>
  </p:handoutMasterIdLst>
  <p:sldIdLst>
    <p:sldId id="932" r:id="rId10"/>
    <p:sldId id="929" r:id="rId11"/>
    <p:sldId id="934" r:id="rId12"/>
    <p:sldId id="933" r:id="rId13"/>
    <p:sldId id="1061" r:id="rId14"/>
    <p:sldId id="940" r:id="rId15"/>
    <p:sldId id="995" r:id="rId16"/>
    <p:sldId id="1246" r:id="rId17"/>
    <p:sldId id="1210" r:id="rId18"/>
    <p:sldId id="1208" r:id="rId19"/>
    <p:sldId id="1292" r:id="rId20"/>
    <p:sldId id="1291" r:id="rId21"/>
    <p:sldId id="1283" r:id="rId22"/>
    <p:sldId id="1284" r:id="rId23"/>
    <p:sldId id="1285" r:id="rId24"/>
    <p:sldId id="1287" r:id="rId25"/>
    <p:sldId id="1279" r:id="rId26"/>
    <p:sldId id="1280" r:id="rId27"/>
    <p:sldId id="1282" r:id="rId28"/>
    <p:sldId id="1290" r:id="rId29"/>
    <p:sldId id="1289" r:id="rId30"/>
    <p:sldId id="1172" r:id="rId31"/>
    <p:sldId id="1249" r:id="rId32"/>
    <p:sldId id="993" r:id="rId33"/>
    <p:sldId id="943" r:id="rId34"/>
    <p:sldId id="1209" r:id="rId35"/>
    <p:sldId id="944" r:id="rId36"/>
    <p:sldId id="1041" r:id="rId37"/>
    <p:sldId id="1132" r:id="rId38"/>
    <p:sldId id="1130" r:id="rId39"/>
    <p:sldId id="1247" r:id="rId40"/>
    <p:sldId id="1203" r:id="rId41"/>
    <p:sldId id="1213" r:id="rId42"/>
    <p:sldId id="1214" r:id="rId43"/>
    <p:sldId id="1215" r:id="rId44"/>
    <p:sldId id="1216" r:id="rId45"/>
    <p:sldId id="1217" r:id="rId46"/>
    <p:sldId id="1218" r:id="rId47"/>
    <p:sldId id="1219" r:id="rId48"/>
    <p:sldId id="1220" r:id="rId49"/>
    <p:sldId id="1221" r:id="rId50"/>
    <p:sldId id="1222" r:id="rId51"/>
    <p:sldId id="1223" r:id="rId52"/>
    <p:sldId id="1237" r:id="rId53"/>
    <p:sldId id="1234" r:id="rId54"/>
    <p:sldId id="1253" r:id="rId55"/>
    <p:sldId id="1236" r:id="rId56"/>
    <p:sldId id="1258" r:id="rId57"/>
    <p:sldId id="1257" r:id="rId58"/>
    <p:sldId id="1248" r:id="rId59"/>
    <p:sldId id="955" r:id="rId60"/>
    <p:sldId id="956" r:id="rId61"/>
    <p:sldId id="1156" r:id="rId62"/>
    <p:sldId id="958" r:id="rId63"/>
    <p:sldId id="1141" r:id="rId64"/>
    <p:sldId id="959" r:id="rId65"/>
    <p:sldId id="960" r:id="rId66"/>
    <p:sldId id="961" r:id="rId67"/>
    <p:sldId id="1134" r:id="rId68"/>
    <p:sldId id="1133" r:id="rId69"/>
    <p:sldId id="1115" r:id="rId70"/>
    <p:sldId id="1116" r:id="rId71"/>
    <p:sldId id="1123" r:id="rId72"/>
    <p:sldId id="1125" r:id="rId73"/>
    <p:sldId id="1124" r:id="rId74"/>
    <p:sldId id="1117" r:id="rId75"/>
    <p:sldId id="1224" r:id="rId76"/>
    <p:sldId id="1240" r:id="rId77"/>
    <p:sldId id="1241" r:id="rId78"/>
    <p:sldId id="1242" r:id="rId79"/>
    <p:sldId id="1225" r:id="rId80"/>
    <p:sldId id="1226" r:id="rId81"/>
    <p:sldId id="1227" r:id="rId82"/>
    <p:sldId id="1252" r:id="rId83"/>
    <p:sldId id="1255" r:id="rId84"/>
    <p:sldId id="1232" r:id="rId85"/>
    <p:sldId id="1256" r:id="rId86"/>
    <p:sldId id="1251" r:id="rId87"/>
    <p:sldId id="1238" r:id="rId88"/>
    <p:sldId id="1146" r:id="rId89"/>
    <p:sldId id="1147" r:id="rId90"/>
    <p:sldId id="1149" r:id="rId91"/>
    <p:sldId id="1186" r:id="rId92"/>
    <p:sldId id="1185" r:id="rId93"/>
    <p:sldId id="1159" r:id="rId94"/>
    <p:sldId id="1160" r:id="rId95"/>
    <p:sldId id="1161" r:id="rId96"/>
    <p:sldId id="1164" r:id="rId97"/>
    <p:sldId id="1165" r:id="rId98"/>
    <p:sldId id="1103" r:id="rId99"/>
    <p:sldId id="1171" r:id="rId100"/>
    <p:sldId id="1166" r:id="rId101"/>
    <p:sldId id="1243" r:id="rId102"/>
    <p:sldId id="1244" r:id="rId103"/>
    <p:sldId id="1261" r:id="rId104"/>
    <p:sldId id="1262" r:id="rId105"/>
    <p:sldId id="1278" r:id="rId106"/>
    <p:sldId id="694" r:id="rId107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32"/>
            <p14:sldId id="929"/>
            <p14:sldId id="934"/>
            <p14:sldId id="933"/>
            <p14:sldId id="1061"/>
            <p14:sldId id="940"/>
            <p14:sldId id="995"/>
            <p14:sldId id="1246"/>
            <p14:sldId id="1210"/>
            <p14:sldId id="1208"/>
            <p14:sldId id="1292"/>
            <p14:sldId id="1291"/>
            <p14:sldId id="1283"/>
            <p14:sldId id="1284"/>
            <p14:sldId id="1285"/>
            <p14:sldId id="1287"/>
            <p14:sldId id="1279"/>
            <p14:sldId id="1280"/>
            <p14:sldId id="1282"/>
            <p14:sldId id="1290"/>
            <p14:sldId id="1289"/>
            <p14:sldId id="1172"/>
            <p14:sldId id="1249"/>
            <p14:sldId id="993"/>
            <p14:sldId id="943"/>
            <p14:sldId id="1209"/>
            <p14:sldId id="944"/>
            <p14:sldId id="1041"/>
            <p14:sldId id="1132"/>
            <p14:sldId id="1130"/>
            <p14:sldId id="1247"/>
            <p14:sldId id="1203"/>
            <p14:sldId id="1213"/>
            <p14:sldId id="1214"/>
            <p14:sldId id="1215"/>
            <p14:sldId id="1216"/>
            <p14:sldId id="1217"/>
            <p14:sldId id="1218"/>
            <p14:sldId id="1219"/>
            <p14:sldId id="1220"/>
            <p14:sldId id="1221"/>
            <p14:sldId id="1222"/>
            <p14:sldId id="1223"/>
            <p14:sldId id="1237"/>
            <p14:sldId id="1234"/>
            <p14:sldId id="1253"/>
            <p14:sldId id="1236"/>
            <p14:sldId id="1258"/>
            <p14:sldId id="1257"/>
            <p14:sldId id="1248"/>
            <p14:sldId id="955"/>
            <p14:sldId id="956"/>
            <p14:sldId id="1156"/>
            <p14:sldId id="958"/>
            <p14:sldId id="1141"/>
            <p14:sldId id="959"/>
            <p14:sldId id="960"/>
            <p14:sldId id="961"/>
            <p14:sldId id="1134"/>
            <p14:sldId id="1133"/>
            <p14:sldId id="1115"/>
            <p14:sldId id="1116"/>
            <p14:sldId id="1123"/>
            <p14:sldId id="1125"/>
            <p14:sldId id="1124"/>
            <p14:sldId id="1117"/>
            <p14:sldId id="1224"/>
            <p14:sldId id="1240"/>
            <p14:sldId id="1241"/>
            <p14:sldId id="1242"/>
            <p14:sldId id="1225"/>
            <p14:sldId id="1226"/>
            <p14:sldId id="1227"/>
            <p14:sldId id="1252"/>
            <p14:sldId id="1255"/>
            <p14:sldId id="1232"/>
            <p14:sldId id="1256"/>
            <p14:sldId id="1251"/>
            <p14:sldId id="1238"/>
            <p14:sldId id="1146"/>
            <p14:sldId id="1147"/>
            <p14:sldId id="1149"/>
            <p14:sldId id="1186"/>
            <p14:sldId id="1185"/>
            <p14:sldId id="1159"/>
            <p14:sldId id="1160"/>
            <p14:sldId id="1161"/>
            <p14:sldId id="1164"/>
            <p14:sldId id="1165"/>
            <p14:sldId id="1103"/>
            <p14:sldId id="1171"/>
            <p14:sldId id="1166"/>
            <p14:sldId id="1243"/>
            <p14:sldId id="1244"/>
            <p14:sldId id="1261"/>
            <p14:sldId id="1262"/>
            <p14:sldId id="1278"/>
            <p14:sldId id="6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CC"/>
    <a:srgbClr val="33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95560" autoAdjust="0"/>
  </p:normalViewPr>
  <p:slideViewPr>
    <p:cSldViewPr>
      <p:cViewPr varScale="1">
        <p:scale>
          <a:sx n="82" d="100"/>
          <a:sy n="82" d="100"/>
        </p:scale>
        <p:origin x="62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08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slide" Target="slides/slide93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slide" Target="slides/slide94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20.03.2015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416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94911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2489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9473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329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998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150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67629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17129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91034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254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60494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25000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24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87483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41839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5396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EE56B6-74B0-49F2-8C86-0DF2849A2A94}" type="slidenum">
              <a:rPr lang="ru-RU" b="0" smtClean="0"/>
              <a:pPr eaLnBrk="1" hangingPunct="1"/>
              <a:t>27</a:t>
            </a:fld>
            <a:endParaRPr lang="ru-RU" b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77409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3082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97608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87794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9592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02927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56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261936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762545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554987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83503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уже знакомого вам врача и записаться на прием в удобное для вас время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334262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необходимую услугу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предусмотрели сворачивать и разворачивать список услуг  если услуг очень много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752730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создали новое расписание  врачей– более простое и компактное : вы легко сможете выбрать  удобное для вас время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показываем только свободные талоны, но сохранили возможность показа всех талонов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Создали индикатор шагов, чтобы нагляднее показывать этапы записи на прием.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075385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сделали более компактные поля форм и улучшили внешний вид,  добавили статусы заполнения и всплывающие подсказки.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09388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4226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17662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872621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45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99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501786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752797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48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350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52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520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831531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973337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05031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582497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Расписание  врачей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простое и компактное: вы легко сможете  узнать график работы врача и выбрать  удобное для вас время.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596514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Личный кабинет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возможность управлять талонами, редактировать</a:t>
            </a:r>
            <a:r>
              <a:rPr lang="ru-RU" sz="1200" baseline="0" dirty="0" smtClean="0">
                <a:solidFill>
                  <a:srgbClr val="000000"/>
                </a:solidFill>
                <a:latin typeface="+mn-lt"/>
                <a:cs typeface="Calibri"/>
              </a:rPr>
              <a:t> личные данные.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038290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566656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091838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7431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041276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269001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772851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362600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6089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304481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68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586713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69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910612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70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02039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71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3642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037853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69327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466511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571445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80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94699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81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464780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82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815800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86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41583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87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0844624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88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845369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89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221819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90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741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22294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04380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1911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27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83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57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211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086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6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005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254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682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325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100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911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90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917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31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865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099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747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910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719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606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718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77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480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382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41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726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772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814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203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670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595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18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443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308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088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098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910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85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867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602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886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37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1879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6834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0160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70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355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682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474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259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712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09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55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8899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5637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8626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5799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015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380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7601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30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65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3245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7338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5167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6867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1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5989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5968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7937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6039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41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1280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7411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7538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4152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03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35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94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846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55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3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26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0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76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20.03.2015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91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12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8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5" Type="http://schemas.openxmlformats.org/officeDocument/2006/relationships/image" Target="../media/image11.png"/><Relationship Id="rId4" Type="http://schemas.openxmlformats.org/officeDocument/2006/relationships/hyperlink" Target="http://meddemo.1c-bitrix.ru/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://marketplace.1c-bitrix.ru/solutions/bitrix.map/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://www.1c-bitrix.ru/download/doc/1c_bitrix_map-guide_13may2014.docx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61.png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95.png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1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.png"/><Relationship Id="rId4" Type="http://schemas.openxmlformats.org/officeDocument/2006/relationships/image" Target="../media/image11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7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11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12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2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://www.1c-bitrix.ru/support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1.png"/><Relationship Id="rId5" Type="http://schemas.openxmlformats.org/officeDocument/2006/relationships/image" Target="../media/image9.png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hyperlink" Target="http://www.1c-bitrix.ru/partners/index.php" TargetMode="Externa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8.png"/><Relationship Id="rId7" Type="http://schemas.openxmlformats.org/officeDocument/2006/relationships/hyperlink" Target="https://www.1c-bitrix.ru/download/files/manuals/ru/solution/medsite_tutorial.pdf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://marketplace.1c-bitrix.ru/solutions/bitrix.sitemedicine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3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://marketplace.1c-bitrix.ru/solutions/bitrix.sitemedicine/" TargetMode="Externa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41.png"/><Relationship Id="rId4" Type="http://schemas.openxmlformats.org/officeDocument/2006/relationships/image" Target="../media/image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hyperlink" Target="http://marketplace.1c-bitrix.ru/solutions/bitrix.sitemedicine/" TargetMode="Externa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c-bitrix.ru/solutions/med/" TargetMode="External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mailto:artem@1c-bitrix.ru" TargetMode="External"/><Relationship Id="rId4" Type="http://schemas.openxmlformats.org/officeDocument/2006/relationships/image" Target="../media/image1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1772816"/>
            <a:ext cx="9140044" cy="223224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060848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600" b="1" dirty="0" smtClean="0"/>
              <a:t>«1С-Битрикс: Сайт </a:t>
            </a:r>
            <a:r>
              <a:rPr lang="ru-RU" sz="3600" b="1" smtClean="0"/>
              <a:t>медицинской организации»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 bwMode="auto">
          <a:xfrm>
            <a:off x="5493876" y="5107240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Шикина</a:t>
            </a: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проектов «1С-Битрикс»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62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95536" y="1700808"/>
            <a:ext cx="381642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Комфортные условия получения услуг на сайте (удобные сервисы с любых устройств)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Безопасная работа с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интернет-ресурсом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Экономия времени на решение организационных вопросов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6904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Решая бизнес задачи мы решаем задачи  пациента</a:t>
            </a: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490" name="Picture 2" descr="Medindia Blogs Page 20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772816"/>
            <a:ext cx="4329372" cy="3026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 заставляйте меня думать»</a:t>
            </a:r>
          </a:p>
          <a:p>
            <a:pPr eaLnBrk="1" hangingPunct="1"/>
            <a:r>
              <a:rPr 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Стив Круг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://static1.ozone.ru/multimedia/books_covers/10007284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02239"/>
            <a:ext cx="1905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661248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http://www.ozon.ru/context/detail/id/3795618/</a:t>
            </a:r>
          </a:p>
        </p:txBody>
      </p:sp>
    </p:spTree>
    <p:extLst>
      <p:ext uri="{BB962C8B-B14F-4D97-AF65-F5344CB8AC3E}">
        <p14:creationId xmlns:p14="http://schemas.microsoft.com/office/powerpoint/2010/main" val="24422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40" t="1783" r="15136" b="7996"/>
          <a:stretch/>
        </p:blipFill>
        <p:spPr>
          <a:xfrm>
            <a:off x="925010" y="1333126"/>
            <a:ext cx="6669432" cy="4896544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719110" y="-10675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14287" t="6179" r="14280" b="10368"/>
          <a:stretch/>
        </p:blipFill>
        <p:spPr>
          <a:xfrm>
            <a:off x="574682" y="1333126"/>
            <a:ext cx="7889574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482453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Дайте как можно больше информации об учреждении</a:t>
            </a:r>
          </a:p>
        </p:txBody>
      </p:sp>
      <p:pic>
        <p:nvPicPr>
          <p:cNvPr id="5" name="Изображение 3" descr="13847886_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3" b="45687"/>
          <a:stretch/>
        </p:blipFill>
        <p:spPr>
          <a:xfrm>
            <a:off x="5674534" y="1916832"/>
            <a:ext cx="3493399" cy="3190078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30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1\Snap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6" y="836712"/>
            <a:ext cx="891872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82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1\Snap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7" y="1196752"/>
            <a:ext cx="8931275" cy="3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33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Temp\1\Snap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1" y="548680"/>
            <a:ext cx="890811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36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Понятный контент</a:t>
            </a:r>
          </a:p>
        </p:txBody>
      </p:sp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85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190906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Что это?</a:t>
            </a:r>
            <a:endParaRPr lang="en-US" sz="32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3595" y="1700808"/>
            <a:ext cx="4042381" cy="4499693"/>
          </a:xfrm>
          <a:prstGeom prst="rect">
            <a:avLst/>
          </a:prstGeom>
          <a:solidFill>
            <a:srgbClr val="0066CC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Лечение кариеса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>
                <a:latin typeface="Calibri" pitchFamily="34" charset="0"/>
              </a:rPr>
              <a:t>Эндодонтия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Прадонтология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Протезирование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Имплантология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Хирургия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Ортодонтия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Ортопантомограмма</a:t>
            </a:r>
            <a:endParaRPr lang="ru-RU" sz="2400" b="1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2"/>
              </a:buBlip>
              <a:defRPr/>
            </a:pPr>
            <a:endParaRPr lang="ru-RU" sz="20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33187" y="1670029"/>
            <a:ext cx="3657678" cy="4561249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Лечение 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зубов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зубных каналов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десен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Протезирование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Имплантация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Удаление зубов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Исправление прикуса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solidFill>
                  <a:prstClr val="black"/>
                </a:solidFill>
                <a:latin typeface="Calibri" pitchFamily="34" charset="0"/>
              </a:rPr>
              <a:t>Ортопантомограмма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 (снимок всех зубов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)</a:t>
            </a:r>
            <a:endParaRPr lang="ru-RU" sz="2000" dirty="0"/>
          </a:p>
        </p:txBody>
      </p:sp>
      <p:pic>
        <p:nvPicPr>
          <p:cNvPr id="2050" name="Picture 2" descr="https://encrypted-tbn2.gstatic.com/images?q=tbn:ANd9GcR4MYlz0WogyhrgEtl3YNUQuYn3bW_LA7aXrgSzjQzIyrzwDpR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85" y="198942"/>
            <a:ext cx="1320080" cy="12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059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"/>
    </mc:Choice>
    <mc:Fallback xmlns=""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 descr="http://www.dialdent.ru/nstomatol/pages/s374/file.files/image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5"/>
          <a:stretch/>
        </p:blipFill>
        <p:spPr bwMode="auto">
          <a:xfrm>
            <a:off x="450595" y="1600200"/>
            <a:ext cx="3136752" cy="19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ial-dent.ru/patient/works/foto_works/work133/af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" y="4157459"/>
            <a:ext cx="3136752" cy="19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koronki2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600200"/>
            <a:ext cx="298132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koronki3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00" y="4157460"/>
            <a:ext cx="3026353" cy="20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пугайте меня, мне и так страшно…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Прямая соединительная линия 8"/>
          <p:cNvCxnSpPr>
            <a:stCxn id="6" idx="0"/>
            <a:endCxn id="6" idx="2"/>
          </p:cNvCxnSpPr>
          <p:nvPr/>
        </p:nvCxnSpPr>
        <p:spPr>
          <a:xfrm>
            <a:off x="4572000" y="1600200"/>
            <a:ext cx="0" cy="45259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" name="Группа 16"/>
          <p:cNvGrpSpPr/>
          <p:nvPr/>
        </p:nvGrpSpPr>
        <p:grpSpPr>
          <a:xfrm>
            <a:off x="6719110" y="-10675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153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502873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10 000+ партнеров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130 000+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81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</a:t>
            </a:r>
            <a:b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грузится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  <a:p>
            <a:pPr eaLnBrk="1" hangingPunct="1"/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терять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число 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Интернет агентство Ezon - статьи о сео продвижении и оптимизации сай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24" y="3717032"/>
            <a:ext cx="4375161" cy="24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Просмотр изображения 711682 Сервис публикации и хранения изображений : хостинг картинок : размещение фоток : место для фотограф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21337"/>
          <a:stretch/>
        </p:blipFill>
        <p:spPr bwMode="auto">
          <a:xfrm>
            <a:off x="1331640" y="2060848"/>
            <a:ext cx="64473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835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Чего не должно быть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3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/>
          <a:srcRect l="13929" t="5538" r="38633" b="13536"/>
          <a:stretch/>
        </p:blipFill>
        <p:spPr>
          <a:xfrm>
            <a:off x="5251144" y="2184894"/>
            <a:ext cx="3892856" cy="4428505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51520" y="2060848"/>
            <a:ext cx="5112568" cy="349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</a:rPr>
              <a:t>Удобные интерфейсы (пользователь находит ответ в несколько кликов)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Понятный 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</a:rPr>
              <a:t>контент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Доступность с любых устройств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Высокая производительность и безопасность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Как сделать сайт эффективным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2204864"/>
            <a:ext cx="45365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Создание единой базы клиники и филиалов: обмен данными с МИС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Снижение затрат на регистратуру: автоматизация данных, управление расписанием врачей и т.д.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Простое управление сайтом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6972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Кроме задач пациента есть задачи администратора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778026" cy="2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39552" y="260647"/>
            <a:ext cx="5688632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Решения 1С-Битрикс для медицинских организаций</a:t>
            </a:r>
            <a:endParaRPr lang="ru-RU" sz="2800" b="1" dirty="0"/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7376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" y="1484784"/>
            <a:ext cx="4302458" cy="430245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1096" y="5733256"/>
            <a:ext cx="879442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77933C"/>
                </a:solidFill>
              </a:rPr>
              <a:t>… зачем?</a:t>
            </a:r>
            <a:endParaRPr lang="ru-RU" sz="2600" dirty="0">
              <a:solidFill>
                <a:srgbClr val="77933C"/>
              </a:solidFill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7242982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нужно изобретать велосипед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36960" y="2357337"/>
            <a:ext cx="3471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7" name="Пирог 16"/>
          <p:cNvSpPr/>
          <p:nvPr/>
        </p:nvSpPr>
        <p:spPr bwMode="auto">
          <a:xfrm>
            <a:off x="613148" y="1609625"/>
            <a:ext cx="3200400" cy="3200400"/>
          </a:xfrm>
          <a:prstGeom prst="pie">
            <a:avLst>
              <a:gd name="adj1" fmla="val 14563402"/>
              <a:gd name="adj2" fmla="val 13609338"/>
            </a:avLst>
          </a:prstGeom>
          <a:solidFill>
            <a:srgbClr val="D00000">
              <a:alpha val="53000"/>
            </a:srgb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Пирог 17"/>
          <p:cNvSpPr/>
          <p:nvPr/>
        </p:nvSpPr>
        <p:spPr bwMode="auto">
          <a:xfrm>
            <a:off x="611560" y="1601687"/>
            <a:ext cx="3200400" cy="3200400"/>
          </a:xfrm>
          <a:prstGeom prst="pie">
            <a:avLst>
              <a:gd name="adj1" fmla="val 17235666"/>
              <a:gd name="adj2" fmla="val 16200000"/>
            </a:avLst>
          </a:prstGeom>
          <a:gradFill flip="none" rotWithShape="1">
            <a:gsLst>
              <a:gs pos="0">
                <a:srgbClr val="3C7AB2">
                  <a:tint val="66000"/>
                  <a:satMod val="160000"/>
                </a:srgbClr>
              </a:gs>
              <a:gs pos="50000">
                <a:srgbClr val="3C7AB2">
                  <a:tint val="44500"/>
                  <a:satMod val="160000"/>
                </a:srgbClr>
              </a:gs>
              <a:gs pos="100000">
                <a:srgbClr val="3C7AB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5960" y="3743225"/>
            <a:ext cx="1441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264F74"/>
                </a:solidFill>
                <a:latin typeface="Calibri"/>
              </a:rPr>
              <a:t>95%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23728" y="1685825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alibri"/>
              </a:rPr>
              <a:t>5%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067944" y="1700808"/>
            <a:ext cx="4999038" cy="31085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95% задач медицинских сайтов – абсолютно стандартные и легко типизируются</a:t>
            </a:r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Только 5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% - это специфические 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проекты, с уникальными задачами и бизнес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-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логикой.</a:t>
            </a:r>
            <a:endParaRPr lang="ru-RU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2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051720" y="1340768"/>
            <a:ext cx="4680520" cy="274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сервисы  и разделы нужны?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 найти команду разработчиков?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Разработать сайт сложно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95536" y="4509120"/>
            <a:ext cx="8118648" cy="1785684"/>
            <a:chOff x="611560" y="1412776"/>
            <a:chExt cx="8118648" cy="178568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627784" y="1412776"/>
              <a:ext cx="31500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  <a:latin typeface="Calibri" pitchFamily="34" charset="0"/>
                </a:rPr>
                <a:t>Сроки запуска проекта: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11560" y="2060848"/>
              <a:ext cx="3024336" cy="707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Разработка «с нуля»: </a:t>
              </a:r>
              <a:b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4-6 </a:t>
              </a:r>
              <a:r>
                <a:rPr lang="ru-RU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мес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и больше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52120" y="2132856"/>
              <a:ext cx="3078088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dirty="0" smtClean="0">
                  <a:solidFill>
                    <a:schemeClr val="bg1"/>
                  </a:solidFill>
                  <a:latin typeface="Calibri" pitchFamily="34" charset="0"/>
                </a:rPr>
                <a:t>Готовое решение – 1-2 недели</a:t>
              </a:r>
              <a:endParaRPr lang="ru-RU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851920" y="1628800"/>
              <a:ext cx="151216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96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?</a:t>
              </a:r>
              <a:endParaRPr lang="ru-RU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281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volna\Downloads\картинки\5452359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31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5124" name="Прямоугольник 1"/>
          <p:cNvSpPr>
            <a:spLocks noChangeArrowheads="1"/>
          </p:cNvSpPr>
          <p:nvPr/>
        </p:nvSpPr>
        <p:spPr bwMode="auto">
          <a:xfrm>
            <a:off x="4191000" y="0"/>
            <a:ext cx="4953000" cy="68580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95800" y="44624"/>
            <a:ext cx="4630738" cy="22479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Готовое решение для создание сайта медицинской организации</a:t>
            </a:r>
            <a:endParaRPr lang="en-US" sz="3200" b="1" dirty="0" smtClean="0">
              <a:latin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415" y="2636912"/>
            <a:ext cx="3826170" cy="39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042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179512" y="1317204"/>
            <a:ext cx="4464496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Взрослые и детские поликлиники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Городские и районные больницы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Медсанчасти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err="1" smtClean="0"/>
              <a:t>Медцентры</a:t>
            </a:r>
            <a:endParaRPr lang="ru-RU" sz="19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err="1" smtClean="0"/>
              <a:t>Коммерчекие</a:t>
            </a:r>
            <a:r>
              <a:rPr lang="ru-RU" sz="1900" dirty="0" smtClean="0"/>
              <a:t> 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Сетевые клиники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116633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659455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3300" b="1" dirty="0" smtClean="0"/>
              <a:t>Для кого подходит готовое решение</a:t>
            </a:r>
            <a:endParaRPr lang="ru-RU" sz="3300" b="1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85154"/>
            <a:ext cx="1368153" cy="167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93" y="3860627"/>
            <a:ext cx="1418941" cy="172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98" y="3573025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36" y="1844825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866424" y="-6008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90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5"/>
    </mc:Choice>
    <mc:Fallback xmlns="">
      <p:transition spd="slow" advTm="765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prstClr val="black"/>
                </a:solidFill>
              </a:rPr>
              <a:t> «1С-Битрикс</a:t>
            </a:r>
            <a:r>
              <a:rPr lang="ru-RU" sz="2000" b="1" dirty="0">
                <a:solidFill>
                  <a:prstClr val="black"/>
                </a:solidFill>
              </a:rPr>
              <a:t>: Сайт медицинской организации»</a:t>
            </a:r>
            <a:endParaRPr lang="en-US" sz="2000" b="1" dirty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13594" y="1482716"/>
            <a:ext cx="5698565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Преимущества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Готовые </a:t>
            </a:r>
            <a:r>
              <a:rPr lang="ru-RU" sz="2000" dirty="0" err="1" smtClean="0"/>
              <a:t>онлайн-сервисы</a:t>
            </a:r>
            <a:r>
              <a:rPr lang="ru-RU" sz="2000" dirty="0" smtClean="0"/>
              <a:t> для врача и пациента «из </a:t>
            </a:r>
            <a:r>
              <a:rPr lang="ru-RU" sz="2000" dirty="0"/>
              <a:t>коробки</a:t>
            </a:r>
            <a:r>
              <a:rPr lang="ru-RU" sz="2000" dirty="0" smtClean="0"/>
              <a:t>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Соответствие требованиям Законодательства РФ, Сертификат ФСТЭК РФ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Доступность с любых устройств (мобильная версия и версия для </a:t>
            </a:r>
            <a:r>
              <a:rPr lang="ru-RU" sz="2000" dirty="0" err="1" smtClean="0"/>
              <a:t>инфомата</a:t>
            </a:r>
            <a:r>
              <a:rPr lang="ru-RU" sz="2000" dirty="0" smtClean="0"/>
              <a:t>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Простое управление сайтом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dirty="0" smtClean="0"/>
              <a:t>Тестовая версия </a:t>
            </a:r>
            <a:r>
              <a:rPr lang="en-US" sz="2000" dirty="0">
                <a:hlinkClick r:id="rId4"/>
              </a:rPr>
              <a:t>http://meddemo.1c-bitrix.ru</a:t>
            </a:r>
            <a:r>
              <a:rPr lang="en-US" sz="2000" dirty="0" smtClean="0">
                <a:hlinkClick r:id="rId4"/>
              </a:rPr>
              <a:t>/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5"/>
              </a:buBlip>
              <a:defRPr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56" y="1340768"/>
            <a:ext cx="2249493" cy="19442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222132"/>
            <a:ext cx="474764" cy="896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7" y="3861048"/>
            <a:ext cx="3630743" cy="2176264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1353574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Надежда\Downloads\Снимок экрана 2014-11-05 в 10.21.06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/>
          <a:stretch/>
        </p:blipFill>
        <p:spPr bwMode="auto">
          <a:xfrm>
            <a:off x="348580" y="1340768"/>
            <a:ext cx="8460432" cy="48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63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3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Законодательство</a:t>
            </a:r>
            <a:endParaRPr lang="en-US" sz="36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0650" y="1208038"/>
            <a:ext cx="8459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Решение «1С-Битрикс</a:t>
            </a:r>
            <a:r>
              <a:rPr lang="ru-RU" sz="1600" b="1" dirty="0">
                <a:solidFill>
                  <a:prstClr val="black"/>
                </a:solidFill>
              </a:rPr>
              <a:t>: Сайт медицинской организации»</a:t>
            </a:r>
            <a:r>
              <a:rPr lang="ru-RU" sz="1600" dirty="0">
                <a:solidFill>
                  <a:prstClr val="black"/>
                </a:solidFill>
              </a:rPr>
              <a:t>  </a:t>
            </a:r>
            <a:r>
              <a:rPr lang="ru-RU" sz="1600" b="1" dirty="0" smtClean="0">
                <a:solidFill>
                  <a:prstClr val="black"/>
                </a:solidFill>
              </a:rPr>
              <a:t>учитывает </a:t>
            </a:r>
            <a:r>
              <a:rPr lang="ru-RU" sz="1600" b="1" dirty="0">
                <a:solidFill>
                  <a:prstClr val="black"/>
                </a:solidFill>
              </a:rPr>
              <a:t>требования законодательства в сфере здравоохранения</a:t>
            </a:r>
            <a:r>
              <a:rPr lang="ru-RU" sz="1600" b="1" dirty="0" smtClean="0">
                <a:solidFill>
                  <a:prstClr val="black"/>
                </a:solidFill>
              </a:rPr>
              <a:t>: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8" name="Picture 2" descr="http://abali.ru/wp-content/uploads/2011/10/emblema_minzdravsocrazvitiy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67484"/>
            <a:ext cx="1871762" cy="20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204" y="1795835"/>
            <a:ext cx="8225207" cy="483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Положений </a:t>
            </a:r>
            <a:r>
              <a:rPr lang="ru-RU" sz="1600" dirty="0">
                <a:solidFill>
                  <a:prstClr val="black"/>
                </a:solidFill>
              </a:rPr>
              <a:t>программы модернизации </a:t>
            </a:r>
            <a:r>
              <a:rPr lang="ru-RU" sz="1600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sz="1600" dirty="0">
                <a:solidFill>
                  <a:prstClr val="black"/>
                </a:solidFill>
              </a:rPr>
              <a:t> 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</a:rPr>
              <a:t>Федерльного закона РФ </a:t>
            </a:r>
            <a:r>
              <a:rPr lang="ru-RU" sz="1600" b="1" dirty="0" smtClean="0"/>
              <a:t>№ </a:t>
            </a:r>
            <a:r>
              <a:rPr lang="ru-RU" sz="1600" b="1" dirty="0"/>
              <a:t>323-ФЗ </a:t>
            </a:r>
            <a:r>
              <a:rPr lang="ru-RU" sz="1600" dirty="0"/>
              <a:t>от 21.11.2011 (ред. от 28.12.2013)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"</a:t>
            </a:r>
            <a:r>
              <a:rPr lang="ru-RU" sz="1600" dirty="0"/>
              <a:t>Об основах охраны здоровья граждан в Российской </a:t>
            </a:r>
            <a:r>
              <a:rPr lang="ru-RU" sz="1600" dirty="0" smtClean="0"/>
              <a:t>Федерации»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Федерльного закона РФ от 29 ноября 2010 г. </a:t>
            </a:r>
            <a:r>
              <a:rPr lang="ru-RU" sz="1600" b="1" dirty="0" smtClean="0">
                <a:solidFill>
                  <a:prstClr val="black"/>
                </a:solidFill>
              </a:rPr>
              <a:t>№ 326-ФЗ</a:t>
            </a:r>
            <a:r>
              <a:rPr lang="ru-RU" sz="1600" dirty="0" smtClean="0">
                <a:solidFill>
                  <a:prstClr val="black"/>
                </a:solidFill>
              </a:rPr>
              <a:t> «Об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обязательном медицинском страховании в Российской Федерации»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(в части статьи 20)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Федерального </a:t>
            </a:r>
            <a:r>
              <a:rPr lang="ru-RU" sz="1600" dirty="0">
                <a:solidFill>
                  <a:prstClr val="black"/>
                </a:solidFill>
              </a:rPr>
              <a:t>закона </a:t>
            </a:r>
            <a:r>
              <a:rPr lang="ru-RU" sz="1600" dirty="0" smtClean="0">
                <a:solidFill>
                  <a:prstClr val="black"/>
                </a:solidFill>
              </a:rPr>
              <a:t>РФ </a:t>
            </a:r>
            <a:r>
              <a:rPr lang="ru-RU" sz="1600" dirty="0">
                <a:solidFill>
                  <a:prstClr val="black"/>
                </a:solidFill>
              </a:rPr>
              <a:t> от 27 июля 2010 г. </a:t>
            </a:r>
            <a:r>
              <a:rPr lang="ru-RU" sz="1600" b="1" dirty="0">
                <a:solidFill>
                  <a:prstClr val="black"/>
                </a:solidFill>
              </a:rPr>
              <a:t>№ </a:t>
            </a:r>
            <a:r>
              <a:rPr lang="ru-RU" sz="1600" b="1" dirty="0" smtClean="0">
                <a:solidFill>
                  <a:prstClr val="black"/>
                </a:solidFill>
              </a:rPr>
              <a:t>210-ФЗ </a:t>
            </a:r>
            <a:r>
              <a:rPr lang="ru-RU" sz="1600" dirty="0">
                <a:solidFill>
                  <a:prstClr val="black"/>
                </a:solidFill>
              </a:rPr>
              <a:t> «Об организации предоставления государственных и муниципальных услуг» (в части статьи 9</a:t>
            </a:r>
            <a:r>
              <a:rPr lang="ru-RU" sz="1600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№ </a:t>
            </a:r>
            <a:r>
              <a:rPr lang="ru-RU" sz="1600" b="1" dirty="0">
                <a:solidFill>
                  <a:prstClr val="black"/>
                </a:solidFill>
              </a:rPr>
              <a:t>8-ФЗ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9 февраля 2009 </a:t>
            </a:r>
            <a:r>
              <a:rPr lang="ru-RU" sz="1600" dirty="0" smtClean="0">
                <a:solidFill>
                  <a:prstClr val="black"/>
                </a:solidFill>
              </a:rPr>
              <a:t>г. «Об </a:t>
            </a:r>
            <a:r>
              <a:rPr lang="ru-RU" sz="1600" dirty="0">
                <a:solidFill>
                  <a:prstClr val="black"/>
                </a:solidFill>
              </a:rPr>
              <a:t>обеспечении доступа к информации о деятельности государственных органов и органов местного </a:t>
            </a:r>
            <a:r>
              <a:rPr lang="ru-RU" sz="1600" dirty="0" smtClean="0">
                <a:solidFill>
                  <a:prstClr val="black"/>
                </a:solidFill>
              </a:rPr>
              <a:t>самоуправления»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59-ФЗ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2 мая 2006 г. </a:t>
            </a:r>
            <a:r>
              <a:rPr lang="ru-RU" sz="1600" dirty="0" smtClean="0">
                <a:solidFill>
                  <a:prstClr val="black"/>
                </a:solidFill>
              </a:rPr>
              <a:t>"</a:t>
            </a:r>
            <a:r>
              <a:rPr lang="ru-RU" sz="1600" dirty="0">
                <a:solidFill>
                  <a:prstClr val="black"/>
                </a:solidFill>
              </a:rPr>
              <a:t>О порядке рассмотрения обращений граждан Российской </a:t>
            </a:r>
            <a:r>
              <a:rPr lang="ru-RU" sz="1600" dirty="0" smtClean="0">
                <a:solidFill>
                  <a:prstClr val="black"/>
                </a:solidFill>
              </a:rPr>
              <a:t>Федерации«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152-ФЗ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от 27 июля 2006 г. </a:t>
            </a:r>
            <a:r>
              <a:rPr lang="ru-RU" sz="1600" dirty="0" smtClean="0">
                <a:solidFill>
                  <a:prstClr val="black"/>
                </a:solidFill>
              </a:rPr>
              <a:t>О </a:t>
            </a:r>
            <a:r>
              <a:rPr lang="ru-RU" sz="1600" dirty="0">
                <a:solidFill>
                  <a:prstClr val="black"/>
                </a:solidFill>
              </a:rPr>
              <a:t>персональных </a:t>
            </a:r>
            <a:r>
              <a:rPr lang="ru-RU" sz="1600" dirty="0" smtClean="0">
                <a:solidFill>
                  <a:prstClr val="black"/>
                </a:solidFill>
              </a:rPr>
              <a:t>данных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Приказа </a:t>
            </a:r>
            <a:r>
              <a:rPr lang="ru-RU" sz="1600" dirty="0" err="1">
                <a:solidFill>
                  <a:prstClr val="black"/>
                </a:solidFill>
              </a:rPr>
              <a:t>Минкомсвязи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РФ от </a:t>
            </a:r>
            <a:r>
              <a:rPr lang="ru-RU" sz="1600" dirty="0">
                <a:solidFill>
                  <a:prstClr val="black"/>
                </a:solidFill>
              </a:rPr>
              <a:t>27 Декабря 2010 № 190 «Об утверждении Технических требований к взаимодействию информационных систем в единой системе межведомственного электронного взаимодействия</a:t>
            </a:r>
            <a:r>
              <a:rPr lang="ru-RU" sz="1600" dirty="0" smtClean="0">
                <a:solidFill>
                  <a:prstClr val="black"/>
                </a:solidFill>
              </a:rPr>
              <a:t>», </a:t>
            </a:r>
            <a:r>
              <a:rPr lang="ru-RU" sz="1400" dirty="0"/>
              <a:t>N 323-ФЗ от 21.11.2011 (ред. от 28.12.2013) "Об основах охраны здоровья граждан в Российской Федерации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1519055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Готовые </a:t>
            </a:r>
            <a:r>
              <a:rPr lang="ru-RU" sz="2800" dirty="0" err="1" smtClean="0">
                <a:solidFill>
                  <a:schemeClr val="tx1"/>
                </a:solidFill>
                <a:latin typeface="Calibri"/>
              </a:rPr>
              <a:t>онлайн-сервисы</a:t>
            </a: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 для пациента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Интерактивная карта филиалов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Онлайн-запись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Видеоконсультации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Оплата на сайте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endParaRPr lang="ru-RU" sz="2400" b="1" baseline="30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/>
              <a:t>Личный кабинет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446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Готовые </a:t>
            </a: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онлайн-сервисы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для пациентов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355976" y="1988840"/>
            <a:ext cx="3815977" cy="3168352"/>
            <a:chOff x="6660232" y="1340768"/>
            <a:chExt cx="2375817" cy="187220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871" y="1340768"/>
              <a:ext cx="2166178" cy="187220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2222132"/>
              <a:ext cx="474764" cy="896776"/>
            </a:xfrm>
            <a:prstGeom prst="rect">
              <a:avLst/>
            </a:prstGeom>
          </p:spPr>
        </p:pic>
      </p:grpSp>
      <p:grpSp>
        <p:nvGrpSpPr>
          <p:cNvPr id="15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661248"/>
            <a:ext cx="9143999" cy="119675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Интерактивная карта филиалов</a:t>
            </a:r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new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09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1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746" y="1439451"/>
            <a:ext cx="383151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738788" cy="4095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974114" cy="4299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488" y="5836622"/>
            <a:ext cx="8033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решение интегрирован модуль </a:t>
            </a:r>
            <a:r>
              <a:rPr lang="ru-RU" dirty="0" smtClean="0">
                <a:hlinkClick r:id="rId6"/>
              </a:rPr>
              <a:t>«1С-Битрикс: Интерактивная карта объектов»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200" dirty="0" smtClean="0"/>
              <a:t>(Примечание - отдельно покупать модуль карт не нужно!)</a:t>
            </a:r>
            <a:endParaRPr lang="ru-RU" sz="1200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593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lvl="0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</a:t>
            </a:r>
            <a:r>
              <a:rPr lang="ru-RU" sz="2400" b="1" dirty="0"/>
              <a:t>Управление картой (</a:t>
            </a:r>
            <a:r>
              <a:rPr lang="en-US" sz="2400" b="1" dirty="0"/>
              <a:t>API)</a:t>
            </a:r>
            <a:r>
              <a:rPr lang="ru-RU" sz="2400" b="1" dirty="0"/>
              <a:t> </a:t>
            </a: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89472" y="1392382"/>
            <a:ext cx="3558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Поддержка  </a:t>
            </a:r>
            <a:r>
              <a:rPr lang="ru-RU" dirty="0" err="1" smtClean="0"/>
              <a:t>Яндекс.Карт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Google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 </a:t>
            </a:r>
            <a:endParaRPr lang="en-US" dirty="0" smtClean="0"/>
          </a:p>
          <a:p>
            <a:pPr lvl="0">
              <a:buClr>
                <a:srgbClr val="C00000"/>
              </a:buClr>
            </a:pPr>
            <a:endParaRPr lang="ru-RU" dirty="0" smtClean="0"/>
          </a:p>
          <a:p>
            <a:pPr marL="263525" indent="-26352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err="1" smtClean="0"/>
              <a:t>Кастомизация</a:t>
            </a:r>
            <a:r>
              <a:rPr lang="ru-RU" dirty="0" smtClean="0"/>
              <a:t> внешнего </a:t>
            </a:r>
            <a:r>
              <a:rPr lang="ru-RU" dirty="0"/>
              <a:t>вида </a:t>
            </a:r>
            <a:r>
              <a:rPr lang="ru-RU" dirty="0" smtClean="0"/>
              <a:t>(</a:t>
            </a:r>
            <a:r>
              <a:rPr lang="ru-RU" dirty="0"/>
              <a:t>Задание пользовательских </a:t>
            </a:r>
            <a:r>
              <a:rPr lang="ru-RU" dirty="0" smtClean="0"/>
              <a:t>маркеров, стили </a:t>
            </a:r>
            <a:r>
              <a:rPr lang="ru-RU" dirty="0" err="1" smtClean="0"/>
              <a:t>инфоокон</a:t>
            </a:r>
            <a:r>
              <a:rPr lang="ru-RU" dirty="0" smtClean="0"/>
              <a:t>, текстовые </a:t>
            </a:r>
            <a:r>
              <a:rPr lang="ru-RU" dirty="0"/>
              <a:t>сообщения </a:t>
            </a:r>
            <a:r>
              <a:rPr lang="ru-RU" dirty="0" smtClean="0"/>
              <a:t>, высота карты, цвет линий и </a:t>
            </a:r>
            <a:r>
              <a:rPr lang="ru-RU" dirty="0" err="1" smtClean="0"/>
              <a:t>т.п</a:t>
            </a:r>
            <a:r>
              <a:rPr lang="ru-RU" dirty="0" smtClean="0"/>
              <a:t>):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через </a:t>
            </a:r>
            <a:r>
              <a:rPr lang="ru-RU" dirty="0"/>
              <a:t>интерфейс административной панели </a:t>
            </a:r>
            <a:r>
              <a:rPr lang="ru-RU" dirty="0" smtClean="0"/>
              <a:t>1С-Битрикс;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с  помощью настройки  параметров и </a:t>
            </a:r>
            <a:r>
              <a:rPr lang="en-US" dirty="0"/>
              <a:t>CSS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 Настройка маршрутов</a:t>
            </a:r>
            <a:endParaRPr lang="ru-RU" dirty="0"/>
          </a:p>
        </p:txBody>
      </p:sp>
      <p:pic>
        <p:nvPicPr>
          <p:cNvPr id="14" name="Picture 3" descr="C:\Users\Надежда\Downloads\ss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3488" r="2289" b="3103"/>
          <a:stretch/>
        </p:blipFill>
        <p:spPr bwMode="auto">
          <a:xfrm>
            <a:off x="588264" y="1764502"/>
            <a:ext cx="4318050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Надежда\Downloads\ss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/>
          <a:stretch/>
        </p:blipFill>
        <p:spPr bwMode="auto">
          <a:xfrm>
            <a:off x="282060" y="1764502"/>
            <a:ext cx="4777598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5877272"/>
            <a:ext cx="443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Подробнее  о настройках карты  читайте в </a:t>
            </a:r>
            <a:r>
              <a:rPr lang="ru-RU" dirty="0" smtClean="0">
                <a:hlinkClick r:id="rId6"/>
              </a:rPr>
              <a:t>документации</a:t>
            </a:r>
            <a:endParaRPr lang="ru-RU" dirty="0"/>
          </a:p>
        </p:txBody>
      </p:sp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3858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52"/>
            <a:ext cx="9144001" cy="68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301208"/>
            <a:ext cx="9143999" cy="155679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prstClr val="black"/>
                </a:solidFill>
                <a:ea typeface="+mj-ea"/>
                <a:cs typeface="+mj-cs"/>
              </a:rPr>
              <a:t>Онлайн-регистратура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9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Выбор клиники на карте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28005"/>
            <a:ext cx="7995097" cy="4834146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302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160" y="1137567"/>
            <a:ext cx="7128792" cy="5503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Запись к специалисту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2380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_doctor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r="1176"/>
          <a:stretch/>
        </p:blipFill>
        <p:spPr>
          <a:xfrm>
            <a:off x="0" y="-18323"/>
            <a:ext cx="9144000" cy="686812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6632"/>
            <a:ext cx="6176641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Запись к конкретному врачу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7111037" y="-994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8546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5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15887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Поиск услуг и запись на услугу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Изображение 1" descr="1_servi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5179"/>
          <a:stretch/>
        </p:blipFill>
        <p:spPr>
          <a:xfrm>
            <a:off x="0" y="-6256"/>
            <a:ext cx="9185577" cy="6864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96" y="2239089"/>
            <a:ext cx="2717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Поиск услуг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</a:t>
            </a:r>
            <a:r>
              <a:rPr lang="ru-RU" sz="2400" b="1" dirty="0">
                <a:solidFill>
                  <a:schemeClr val="bg1"/>
                </a:solidFill>
              </a:rPr>
              <a:t>запись на услугу</a:t>
            </a:r>
            <a:endParaRPr lang="en-US" sz="2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7152614" y="-6865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6506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268760"/>
            <a:ext cx="5322436" cy="5449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70520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Удобное и наглядное расписание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5436096" y="1556792"/>
            <a:ext cx="356388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Все расписание на неделю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Расписание нескольких врачей на одном экране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Типы записи</a:t>
            </a:r>
            <a:endParaRPr lang="ru-RU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по талонам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Живая очередь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на период (утро, день, вечер)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ru-RU" sz="1900" dirty="0"/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-13213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723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7723"/>
            <a:ext cx="5816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Регистрация на сайте и личный кабинет пациента</a:t>
            </a:r>
            <a:endParaRPr lang="ru-RU" sz="28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Изображение 2" descr="6_for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r="5755"/>
          <a:stretch/>
        </p:blipFill>
        <p:spPr>
          <a:xfrm>
            <a:off x="-13217" y="0"/>
            <a:ext cx="923296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420" y="124381"/>
            <a:ext cx="6842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/>
              </a:rPr>
              <a:t>Регистрация на сайте и личный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кабинет</a:t>
            </a:r>
            <a:endParaRPr lang="ru-RU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26" y="30962"/>
            <a:ext cx="1869518" cy="6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03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Личный кабинет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1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Управление талонами (просмотр, отмена, возможность вернуть запись, если она свободна)</a:t>
            </a:r>
            <a:endParaRPr lang="ru-RU" sz="24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b="0" dirty="0" smtClean="0">
                <a:latin typeface="Calibri" pitchFamily="34" charset="0"/>
              </a:rPr>
              <a:t>Сервис обращений: задать вопрос, статусы, просмотр вопросов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Перечень услуг (заказанных и тех, что уже оказывались)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Мобильная версия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2054" name="Picture 6" descr="C:\Users\Надежда\AppData\Local\Microsoft\Windows\Temporary Internet Files\Content.IE5\C2A9H3I5\MC9003590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547254" cy="30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90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1396" r="19101" b="7410"/>
          <a:stretch/>
        </p:blipFill>
        <p:spPr bwMode="auto">
          <a:xfrm>
            <a:off x="-1176" y="0"/>
            <a:ext cx="914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7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60766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Видео-консультации пациента на сайте с помощью протокола </a:t>
            </a:r>
            <a:r>
              <a:rPr lang="en-US" sz="4400" dirty="0" err="1" smtClean="0">
                <a:latin typeface="Calibri" pitchFamily="34" charset="0"/>
                <a:cs typeface="Calibri" pitchFamily="34" charset="0"/>
              </a:rPr>
              <a:t>WebRTC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общение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2588" y="1507635"/>
            <a:ext cx="28113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400" dirty="0" err="1" smtClean="0"/>
              <a:t>Видеозвонки</a:t>
            </a:r>
            <a:r>
              <a:rPr lang="ru-RU" sz="2400" dirty="0" smtClean="0"/>
              <a:t> и мгновенные сообщения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Обмен файлами в чате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err="1" smtClean="0"/>
              <a:t>Видеоконсультация</a:t>
            </a:r>
            <a:r>
              <a:rPr lang="ru-RU" sz="2400" dirty="0" smtClean="0"/>
              <a:t> из 4-х участников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История звонков</a:t>
            </a:r>
            <a:endParaRPr lang="ru-RU" sz="2400" dirty="0"/>
          </a:p>
        </p:txBody>
      </p:sp>
      <p:grpSp>
        <p:nvGrpSpPr>
          <p:cNvPr id="1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84" y="1296580"/>
            <a:ext cx="5852786" cy="427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1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4097" y="68627"/>
            <a:ext cx="59766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000" b="1" dirty="0" err="1" smtClean="0">
                <a:latin typeface="Verdana" charset="0"/>
              </a:rPr>
              <a:t>Мессенджер</a:t>
            </a:r>
            <a:r>
              <a:rPr kumimoji="0" lang="ru-RU" sz="2000" b="1" dirty="0" smtClean="0">
                <a:latin typeface="Verdana" charset="0"/>
              </a:rPr>
              <a:t> «1С-Битрикс»</a:t>
            </a:r>
            <a:endParaRPr kumimoji="0" lang="en-US" sz="1800" b="1" dirty="0">
              <a:latin typeface="Verdana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124744"/>
            <a:ext cx="63235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Поддержка </a:t>
            </a:r>
            <a:r>
              <a:rPr lang="ru-RU" sz="2000" dirty="0" err="1" smtClean="0"/>
              <a:t>WebRTC</a:t>
            </a:r>
            <a:r>
              <a:rPr lang="ru-RU" sz="2000" dirty="0" smtClean="0"/>
              <a:t> </a:t>
            </a:r>
            <a:r>
              <a:rPr lang="ru-RU" sz="2000" dirty="0"/>
              <a:t>– </a:t>
            </a:r>
            <a:r>
              <a:rPr lang="ru-RU" sz="2000" dirty="0" err="1" smtClean="0"/>
              <a:t>интернет-протокола</a:t>
            </a:r>
            <a:r>
              <a:rPr lang="ru-RU" sz="2000" dirty="0" smtClean="0"/>
              <a:t> </a:t>
            </a:r>
            <a:r>
              <a:rPr lang="ru-RU" sz="2000" dirty="0"/>
              <a:t>для организации </a:t>
            </a:r>
            <a:r>
              <a:rPr lang="ru-RU" sz="2000" dirty="0" smtClean="0"/>
              <a:t>коммуникаций </a:t>
            </a:r>
            <a:r>
              <a:rPr lang="ru-RU" sz="2000" dirty="0"/>
              <a:t>в реальном </a:t>
            </a:r>
            <a:r>
              <a:rPr lang="ru-RU" sz="2000" dirty="0" smtClean="0"/>
              <a:t>времени</a:t>
            </a:r>
          </a:p>
          <a:p>
            <a:pPr>
              <a:buFont typeface="Arial" pitchFamily="34" charset="0"/>
              <a:buChar char="•"/>
            </a:pPr>
            <a:endParaRPr lang="ru-RU" sz="2000" dirty="0"/>
          </a:p>
          <a:p>
            <a:pPr>
              <a:buFont typeface="Arial" pitchFamily="34" charset="0"/>
              <a:buChar char="•"/>
            </a:pPr>
            <a:r>
              <a:rPr lang="ru-RU" sz="2000" dirty="0" err="1" smtClean="0"/>
              <a:t>Видеозвонок</a:t>
            </a:r>
            <a:r>
              <a:rPr lang="ru-RU" sz="2000" dirty="0" smtClean="0"/>
              <a:t> доступен в популярных браузерах: </a:t>
            </a:r>
          </a:p>
          <a:p>
            <a:r>
              <a:rPr lang="en-US" sz="2000" dirty="0" smtClean="0"/>
              <a:t>Google</a:t>
            </a:r>
            <a:r>
              <a:rPr lang="ru-RU" sz="2000" dirty="0"/>
              <a:t>, </a:t>
            </a:r>
            <a:r>
              <a:rPr lang="en-US" sz="2000" dirty="0"/>
              <a:t>Mozilla </a:t>
            </a:r>
            <a:r>
              <a:rPr lang="ru-RU" sz="2000" dirty="0"/>
              <a:t>и </a:t>
            </a:r>
            <a:r>
              <a:rPr lang="en-US" sz="2000" dirty="0" smtClean="0"/>
              <a:t>Opera</a:t>
            </a:r>
            <a:endParaRPr lang="ru-RU" sz="2000" dirty="0" smtClean="0"/>
          </a:p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Не требуется установка дополнительных приложений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61" y="1279973"/>
            <a:ext cx="2777452" cy="2077019"/>
          </a:xfrm>
          <a:prstGeom prst="rect">
            <a:avLst/>
          </a:prstGeom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09053"/>
            <a:ext cx="1584176" cy="2112235"/>
          </a:xfrm>
          <a:prstGeom prst="rect">
            <a:avLst/>
          </a:prstGeom>
        </p:spPr>
      </p:pic>
      <p:grpSp>
        <p:nvGrpSpPr>
          <p:cNvPr id="15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00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1599556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Оплата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услуг на сайте</a:t>
            </a: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83165"/>
            <a:ext cx="5112568" cy="594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102" y="1659853"/>
            <a:ext cx="36181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Обновленный каталог услуг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Выбор способа оплаты: </a:t>
            </a:r>
          </a:p>
          <a:p>
            <a:pPr marL="273050"/>
            <a:r>
              <a:rPr lang="ru-RU" sz="2000" dirty="0"/>
              <a:t>кредитная карта (VISA, MASTER CARD и другие); </a:t>
            </a:r>
            <a:br>
              <a:rPr lang="ru-RU" sz="2000" dirty="0"/>
            </a:br>
            <a:r>
              <a:rPr lang="ru-RU" sz="2000" dirty="0" err="1" smtClean="0"/>
              <a:t>Яндекс.Деньги</a:t>
            </a:r>
            <a:r>
              <a:rPr lang="ru-RU" sz="2000" dirty="0" smtClean="0"/>
              <a:t>; </a:t>
            </a:r>
            <a:r>
              <a:rPr lang="ru-RU" sz="2000" dirty="0" err="1" smtClean="0"/>
              <a:t>Web</a:t>
            </a:r>
            <a:r>
              <a:rPr lang="ru-RU" sz="2000" dirty="0" smtClean="0"/>
              <a:t> </a:t>
            </a:r>
            <a:r>
              <a:rPr lang="ru-RU" sz="2000" dirty="0" err="1"/>
              <a:t>Money</a:t>
            </a:r>
            <a:r>
              <a:rPr lang="ru-RU" sz="2000" dirty="0"/>
              <a:t>; </a:t>
            </a:r>
            <a:br>
              <a:rPr lang="ru-RU" sz="2000" dirty="0"/>
            </a:br>
            <a:r>
              <a:rPr lang="ru-RU" sz="2000" dirty="0" smtClean="0"/>
              <a:t>ROBOKASSA, </a:t>
            </a:r>
            <a:r>
              <a:rPr lang="ru-RU" sz="2000" dirty="0"/>
              <a:t>QIWI </a:t>
            </a:r>
            <a:r>
              <a:rPr lang="ru-RU" sz="2000" dirty="0" smtClean="0"/>
              <a:t>Кошелек и др.;</a:t>
            </a:r>
            <a:r>
              <a:rPr lang="ru-RU" sz="2000" dirty="0"/>
              <a:t> 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Управление заказами услуг в личном кабинете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Быстрые и безопасные </a:t>
            </a:r>
            <a:r>
              <a:rPr lang="ru-RU" sz="2000" dirty="0" smtClean="0"/>
              <a:t>платежи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3102" y="283165"/>
            <a:ext cx="5158680" cy="45774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Calibri" pitchFamily="34" charset="0"/>
              </a:rPr>
              <a:t>Оплата услуг на сайте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31378"/>
            <a:ext cx="4483861" cy="3875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6" y="1440521"/>
            <a:ext cx="8334006" cy="5039065"/>
          </a:xfrm>
          <a:prstGeom prst="rect">
            <a:avLst/>
          </a:prstGeom>
        </p:spPr>
      </p:pic>
      <p:sp>
        <p:nvSpPr>
          <p:cNvPr id="355330" name="AutoShape 2" descr="https://cp.bitrix.ru/bitrix/tools/disk/uf.php?attachedId=88596&amp;action=show&amp;ncc=1&amp;"/>
          <p:cNvSpPr>
            <a:spLocks noChangeAspect="1" noChangeArrowheads="1"/>
          </p:cNvSpPr>
          <p:nvPr/>
        </p:nvSpPr>
        <p:spPr bwMode="auto">
          <a:xfrm>
            <a:off x="155575" y="-3001963"/>
            <a:ext cx="6477000" cy="6257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personal_stamps.jpg"/>
          <p:cNvPicPr>
            <a:picLocks noChangeAspect="1"/>
          </p:cNvPicPr>
          <p:nvPr/>
        </p:nvPicPr>
        <p:blipFill>
          <a:blip r:embed="rId5" cstate="print"/>
          <a:srcRect b="29710"/>
          <a:stretch>
            <a:fillRect/>
          </a:stretch>
        </p:blipFill>
        <p:spPr>
          <a:xfrm>
            <a:off x="589880" y="1062793"/>
            <a:ext cx="7820224" cy="5306072"/>
          </a:xfrm>
          <a:prstGeom prst="rect">
            <a:avLst/>
          </a:prstGeom>
        </p:spPr>
      </p:pic>
      <p:grpSp>
        <p:nvGrpSpPr>
          <p:cNvPr id="1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8981780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3874"/>
            <a:ext cx="4355976" cy="685800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79512" y="5562129"/>
            <a:ext cx="4545956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000000"/>
                </a:solidFill>
                <a:latin typeface="Calibri"/>
                <a:cs typeface="Calibri"/>
              </a:rPr>
              <a:t>и еще более 700 медицинских организаций</a:t>
            </a:r>
            <a:endParaRPr lang="ru-RU" sz="2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4176464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Платформу «1С-Битрикс» выбрали: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78810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Ригла</a:t>
            </a:r>
            <a:endParaRPr lang="ru-RU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РКПБ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им.Бехтерева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ИНВИТРО 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Нормадент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ОАО 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«Медицина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»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МедСи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Будь здоров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СМ-Клиника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КБ МГМУ им. Сеченова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НИИ неотложной детской хирургии и травматологии 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Уро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Про</a:t>
            </a:r>
          </a:p>
          <a:p>
            <a:pPr marL="342900" indent="-342900">
              <a:buFont typeface="Arial"/>
              <a:buChar char="•"/>
            </a:pPr>
            <a:endParaRPr lang="ru-RU" sz="2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983253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Доступность сайта с любых устройств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281912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567101"/>
            <a:ext cx="9107388" cy="62908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6712"/>
            <a:ext cx="9144000" cy="1584176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980728"/>
            <a:ext cx="8307387" cy="128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400" b="1" dirty="0">
                <a:solidFill>
                  <a:srgbClr val="000000"/>
                </a:solidFill>
                <a:latin typeface="Calibri"/>
                <a:cs typeface="Calibri"/>
              </a:rPr>
              <a:t>Мобильная версия </a:t>
            </a:r>
            <a:r>
              <a:rPr lang="ru-RU" sz="4400" b="1" dirty="0" smtClean="0">
                <a:solidFill>
                  <a:srgbClr val="000000"/>
                </a:solidFill>
                <a:latin typeface="Calibri"/>
                <a:cs typeface="Calibri"/>
              </a:rPr>
              <a:t>сайта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06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971600" y="1772816"/>
            <a:ext cx="7102590" cy="3315709"/>
            <a:chOff x="1697639" y="1377245"/>
            <a:chExt cx="5818880" cy="2536720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2741" y="1377245"/>
              <a:ext cx="5813778" cy="2508628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474148" y="367829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6104" y="3689585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705585" y="3670771"/>
              <a:ext cx="1230489" cy="176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427141" y="365195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97194" y="3660049"/>
              <a:ext cx="7873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Consumer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27972" y="3660049"/>
              <a:ext cx="7745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Corporate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56863" y="3660049"/>
              <a:ext cx="1522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Apple &amp; Android smartphones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69009" y="3660049"/>
              <a:ext cx="5183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Tablets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pic>
          <p:nvPicPr>
            <p:cNvPr id="19" name="Изображение 18" descr="Снимок экрана 2013-09-24 в 0.56.3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944" y="1446624"/>
              <a:ext cx="2159000" cy="12441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61130" y="1378142"/>
              <a:ext cx="3093092" cy="21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pc="-70" dirty="0" smtClean="0">
                  <a:latin typeface="Calibri"/>
                  <a:cs typeface="Calibri"/>
                </a:rPr>
                <a:t>Quarterly unit sales (m)   Jun-2007 – Jun-2013</a:t>
              </a:r>
              <a:endParaRPr lang="ru-RU" sz="1200" b="1" spc="-70" dirty="0">
                <a:latin typeface="Calibri"/>
                <a:cs typeface="Calibri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97639" y="1759185"/>
              <a:ext cx="338666" cy="15616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08830" y="1675839"/>
              <a:ext cx="266858" cy="1616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180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160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140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120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100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80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60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40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0 </a:t>
              </a:r>
              <a:endParaRPr lang="ru-RU" sz="800" spc="-40" dirty="0">
                <a:latin typeface="Calibri"/>
                <a:cs typeface="Calibri"/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395536" y="220118"/>
            <a:ext cx="5491125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Объем продаж мобильных устройств </a:t>
            </a:r>
            <a:r>
              <a:rPr lang="en-US" sz="3200" b="1" dirty="0" err="1" smtClean="0">
                <a:latin typeface="Calibri"/>
                <a:cs typeface="Calibri"/>
              </a:rPr>
              <a:t>vs</a:t>
            </a:r>
            <a:r>
              <a:rPr lang="en-US" sz="3200" b="1" dirty="0" smtClean="0">
                <a:latin typeface="Calibri"/>
                <a:cs typeface="Calibri"/>
              </a:rPr>
              <a:t> PC</a:t>
            </a:r>
            <a:r>
              <a:rPr lang="ru-RU" sz="3200" b="1" dirty="0" smtClean="0">
                <a:latin typeface="Calibri"/>
                <a:cs typeface="Calibri"/>
              </a:rPr>
              <a:t> </a:t>
            </a:r>
            <a:endParaRPr lang="en-US" sz="2800" b="1" dirty="0">
              <a:latin typeface="Calibri"/>
              <a:cs typeface="Calibri"/>
            </a:endParaRPr>
          </a:p>
        </p:txBody>
      </p:sp>
      <p:grpSp>
        <p:nvGrpSpPr>
          <p:cNvPr id="2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69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6048" y="0"/>
            <a:ext cx="4804072" cy="674136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7504" y="1628800"/>
            <a:ext cx="4112603" cy="42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Об учреждении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Услуги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Специалисты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Расписание врачей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Онлайн-запись </a:t>
            </a:r>
            <a:r>
              <a:rPr lang="ru-RU" sz="2000" dirty="0">
                <a:cs typeface="Calibri" pitchFamily="34" charset="0"/>
              </a:rPr>
              <a:t>на прием к врачу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Личный кабинет </a:t>
            </a:r>
            <a:r>
              <a:rPr lang="ru-RU" sz="2000" dirty="0" smtClean="0">
                <a:cs typeface="Calibri" pitchFamily="34" charset="0"/>
              </a:rPr>
              <a:t>пациента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Интерактивная карта филиалов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Новости и объявления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Контакты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endParaRPr lang="ru-RU" dirty="0"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4420" y="304862"/>
            <a:ext cx="5853113" cy="10588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Мобильная версия: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структура и сервисы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682734"/>
            <a:ext cx="464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Дизайн разработан компанией «АИС Медиа»</a:t>
            </a:r>
            <a:endParaRPr lang="ru-RU" dirty="0"/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586740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6"/>
          <p:cNvGrpSpPr/>
          <p:nvPr/>
        </p:nvGrpSpPr>
        <p:grpSpPr>
          <a:xfrm>
            <a:off x="3707904" y="0"/>
            <a:ext cx="1888947" cy="47667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790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38" y="1819728"/>
            <a:ext cx="2788533" cy="4938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2" y="1773526"/>
            <a:ext cx="2801209" cy="4960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40" y="1819728"/>
            <a:ext cx="2845043" cy="5038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367789"/>
            <a:ext cx="5416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982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4236" cy="6857999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271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98" y="0"/>
            <a:ext cx="9169598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8800" y="2736562"/>
            <a:ext cx="3783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prstClr val="black"/>
                </a:solidFill>
              </a:rPr>
              <a:t>Расписание врачей</a:t>
            </a:r>
            <a:endParaRPr lang="ru-RU" sz="2400" dirty="0">
              <a:solidFill>
                <a:prstClr val="black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8838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91550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Личный кабинет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5059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312876"/>
            <a:ext cx="9144000" cy="2232248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2465876"/>
            <a:ext cx="9144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800" b="1" dirty="0" smtClean="0">
                <a:solidFill>
                  <a:srgbClr val="000000"/>
                </a:solidFill>
                <a:latin typeface="Calibri"/>
                <a:cs typeface="Calibri"/>
              </a:rPr>
              <a:t>Интерфейс для </a:t>
            </a:r>
            <a:r>
              <a:rPr lang="ru-RU" sz="4800" b="1" dirty="0" err="1" smtClean="0">
                <a:solidFill>
                  <a:srgbClr val="000000"/>
                </a:solidFill>
                <a:latin typeface="Calibri"/>
                <a:cs typeface="Calibri"/>
              </a:rPr>
              <a:t>инфоматов</a:t>
            </a:r>
            <a:endParaRPr lang="ru-RU" sz="4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3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5112568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Запись на прием через </a:t>
            </a:r>
            <a:r>
              <a:rPr lang="ru-RU" sz="2800" b="1" dirty="0" err="1" smtClean="0">
                <a:solidFill>
                  <a:srgbClr val="000000"/>
                </a:solidFill>
                <a:latin typeface="Calibri"/>
              </a:rPr>
              <a:t>Инфомат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51494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Понятный пошаговый интерфейс записи на прием</a:t>
            </a:r>
          </a:p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Два основных сценария записи: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</a:t>
            </a:r>
            <a:r>
              <a:rPr lang="ru-RU" sz="2400" dirty="0" smtClean="0"/>
              <a:t>запись  </a:t>
            </a:r>
            <a:r>
              <a:rPr lang="ru-RU" sz="2400" dirty="0"/>
              <a:t>на желаемую дату и время к специалисту или на услугу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запись к конкретному врачу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Поиск </a:t>
            </a:r>
            <a:r>
              <a:rPr lang="ru-RU" sz="2400" dirty="0"/>
              <a:t>данных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Печать талонов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Управление шагами записи и расписанием врачей через  панель </a:t>
            </a:r>
            <a:r>
              <a:rPr lang="ru-RU" sz="2400" dirty="0" smtClean="0"/>
              <a:t>администрирования</a:t>
            </a:r>
            <a:endParaRPr lang="ru-RU"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7" y="4005064"/>
            <a:ext cx="2442775" cy="1954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8" y="1514942"/>
            <a:ext cx="2409944" cy="1927955"/>
          </a:xfrm>
          <a:prstGeom prst="rect">
            <a:avLst/>
          </a:prstGeom>
        </p:spPr>
      </p:pic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729301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0" y="1393825"/>
            <a:ext cx="6386513" cy="35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Стационары и госпитали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Сайтов нет у 46% учреждений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Диагностические центры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Только 3 рабочих сайта (13%) из 23 центров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Родильные дома</a:t>
            </a:r>
            <a:endParaRPr lang="ru-RU" sz="2200" b="1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0" dirty="0" smtClean="0">
                <a:latin typeface="Calibri" pitchFamily="34" charset="0"/>
              </a:rPr>
              <a:t>40% вообще не имеют сайта...</a:t>
            </a:r>
            <a:endParaRPr lang="ru-RU" sz="2200" b="0" dirty="0"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Даже в Москве…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43200" y="5517232"/>
            <a:ext cx="7200800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C00000"/>
                </a:solidFill>
              </a:rPr>
              <a:t>Большинство медицинских учреждений </a:t>
            </a:r>
            <a:br>
              <a:rPr lang="ru-RU" sz="2600" dirty="0" smtClean="0">
                <a:solidFill>
                  <a:srgbClr val="C00000"/>
                </a:solidFill>
              </a:rPr>
            </a:br>
            <a:r>
              <a:rPr lang="ru-RU" sz="2600" dirty="0" smtClean="0">
                <a:solidFill>
                  <a:srgbClr val="C00000"/>
                </a:solidFill>
              </a:rPr>
              <a:t>не имеют своего сайта </a:t>
            </a:r>
            <a:endParaRPr lang="ru-RU" sz="2600" dirty="0">
              <a:solidFill>
                <a:srgbClr val="C00000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1196752"/>
            <a:ext cx="803920" cy="951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71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26" name="Picture 2" descr="http://damage.myjino.ru/01_clinic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7" y="1124744"/>
            <a:ext cx="6598963" cy="52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8774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6" y="1052736"/>
            <a:ext cx="6691032" cy="5352825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908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1" y="1052736"/>
            <a:ext cx="6717109" cy="5373687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222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6" y="1234515"/>
            <a:ext cx="6463810" cy="5171048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1016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93" y="1153153"/>
            <a:ext cx="6565513" cy="5252410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854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627980" cy="5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0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6" y="1073696"/>
            <a:ext cx="6664833" cy="5331867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8948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сайтом</a:t>
            </a:r>
          </a:p>
        </p:txBody>
      </p:sp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245202"/>
      </p:ext>
    </p:extLst>
  </p:cSld>
  <p:clrMapOvr>
    <a:masterClrMapping/>
  </p:clrMapOvr>
  <p:transition spd="med" advTm="6278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Мастер создания сайта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" y="1249173"/>
            <a:ext cx="7162071" cy="46338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1249173"/>
            <a:ext cx="6948264" cy="44419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2" y="1249173"/>
            <a:ext cx="6855165" cy="50013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4" y="1155756"/>
            <a:ext cx="7256151" cy="5374927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76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1"/>
    </mc:Choice>
    <mc:Fallback xmlns="">
      <p:transition spd="slow" advTm="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3752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Результат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7" y="1059433"/>
            <a:ext cx="8236471" cy="52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74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55679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Готовая структура и сервисы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1" y="1091464"/>
            <a:ext cx="875665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7093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07086" cy="513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52736"/>
            <a:ext cx="8756650" cy="51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10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Интерфейс управления сайтом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 r="1718" b="5876"/>
          <a:stretch/>
        </p:blipFill>
        <p:spPr bwMode="auto">
          <a:xfrm>
            <a:off x="611561" y="1828800"/>
            <a:ext cx="8300580" cy="39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265" r="9043" b="15947"/>
          <a:stretch/>
        </p:blipFill>
        <p:spPr bwMode="auto">
          <a:xfrm>
            <a:off x="578429" y="1828800"/>
            <a:ext cx="8366843" cy="41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17909" b="14349"/>
          <a:stretch/>
        </p:blipFill>
        <p:spPr bwMode="auto">
          <a:xfrm>
            <a:off x="603397" y="1813064"/>
            <a:ext cx="8292139" cy="419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31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73696"/>
            <a:ext cx="5547302" cy="91690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609601" y="1405186"/>
            <a:ext cx="3200399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80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8" y="1562319"/>
            <a:ext cx="4921696" cy="36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1805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39975" y="1503409"/>
            <a:ext cx="3612881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групп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пользователей (с разными правами доступа к сайту)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зарегистрированных пользователей, возможность связи с любым числом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 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Распределение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функциональных обязанностей и прав доступа по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группам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Права доступа к контенту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9" y="1604960"/>
            <a:ext cx="4806597" cy="41561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Автоматизация работы администратора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35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899592" y="1556792"/>
            <a:ext cx="3612881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Настройка расписания  врачей на несколько недель вперед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Автоматическое проставление интервал приема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Привязка врача к разным подразделениям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Отправка врачу  на почту его расписания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загрузкой врачей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8" y="1484784"/>
            <a:ext cx="3845485" cy="3937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Интеграция с МИС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3"/>
            <a:ext cx="2944794" cy="312445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377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Готовая интеграция с решениями  фирмы </a:t>
            </a:r>
            <a:r>
              <a:rPr lang="en-US" sz="2600" dirty="0" smtClean="0">
                <a:latin typeface="Calibri" pitchFamily="34" charset="0"/>
              </a:rPr>
              <a:t>   </a:t>
            </a:r>
            <a:r>
              <a:rPr lang="ru-RU" sz="2600" dirty="0" smtClean="0">
                <a:latin typeface="Calibri" pitchFamily="34" charset="0"/>
              </a:rPr>
              <a:t>«1С»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Единая база клиники или филиалов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Документированный </a:t>
            </a:r>
            <a:r>
              <a:rPr lang="en-US" sz="2600" dirty="0" smtClean="0">
                <a:latin typeface="Calibri" pitchFamily="34" charset="0"/>
              </a:rPr>
              <a:t>API</a:t>
            </a:r>
            <a:endParaRPr lang="ru-RU" sz="260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Мгновенный обмен данными в формате </a:t>
            </a:r>
            <a:r>
              <a:rPr lang="en-US" sz="2600" dirty="0" err="1" smtClean="0">
                <a:latin typeface="Calibri" pitchFamily="34" charset="0"/>
              </a:rPr>
              <a:t>MedML</a:t>
            </a:r>
            <a:endParaRPr lang="ru-RU" sz="26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148064" y="4653136"/>
            <a:ext cx="3240360" cy="1273175"/>
          </a:xfrm>
          <a:prstGeom prst="roundRect">
            <a:avLst>
              <a:gd name="adj" fmla="val 11042"/>
            </a:avLst>
          </a:prstGeom>
          <a:solidFill>
            <a:srgbClr val="FFFF99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blurRad="190500" dist="127001" dir="2700000" algn="tl" rotWithShape="0">
              <a:srgbClr val="000000">
                <a:alpha val="39999"/>
              </a:srgbClr>
            </a:outerShdw>
          </a:effectLst>
        </p:spPr>
        <p:txBody>
          <a:bodyPr lIns="180000" tIns="180000" rIns="180000" bIns="180000" anchor="ctr"/>
          <a:lstStyle/>
          <a:p>
            <a:pPr algn="ctr"/>
            <a:r>
              <a:rPr lang="ru-RU" dirty="0" smtClean="0">
                <a:solidFill>
                  <a:srgbClr val="CC3300"/>
                </a:solidFill>
                <a:latin typeface="Calibri" charset="0"/>
              </a:rPr>
              <a:t>Интеграция «из коробки» с 1С:Медицина. Поликлиника и 1С:Медицина.Больница</a:t>
            </a:r>
            <a:endParaRPr lang="ru-RU" dirty="0">
              <a:solidFill>
                <a:srgbClr val="CC3300"/>
              </a:solidFill>
              <a:latin typeface="Calibri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5733256"/>
            <a:ext cx="1663080" cy="769945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Управление оплатой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505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/>
              <a:t>Простое подключение платежных систем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/>
              <a:t>Маркетинговые инструменты: скидки, акции, подарки</a:t>
            </a:r>
          </a:p>
          <a:p>
            <a:pPr marL="285750" indent="-285750">
              <a:buClr>
                <a:srgbClr val="C00000"/>
              </a:buClr>
              <a:buFont typeface="Calibri" pitchFamily="34" charset="0"/>
              <a:buChar char="•"/>
            </a:pPr>
            <a:r>
              <a:rPr lang="ru-RU" sz="2800" dirty="0" smtClean="0"/>
              <a:t>Ведение заказа в административной панели сайта</a:t>
            </a:r>
          </a:p>
          <a:p>
            <a:pPr marL="285750" indent="-285750">
              <a:buClr>
                <a:srgbClr val="C00000"/>
              </a:buClr>
              <a:buFont typeface="Calibri" pitchFamily="34" charset="0"/>
              <a:buChar char="•"/>
            </a:pPr>
            <a:r>
              <a:rPr lang="ru-RU" sz="2800" dirty="0" smtClean="0"/>
              <a:t>и др. функционал </a:t>
            </a:r>
            <a:r>
              <a:rPr lang="ru-RU" sz="2800" dirty="0" err="1" smtClean="0"/>
              <a:t>интернет-магазина</a:t>
            </a:r>
            <a:endParaRPr lang="ru-RU" sz="28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0994" name="Picture 2" descr="&amp;Ocy;&amp;pcy;&amp;lcy;&amp;acy;&amp;tcy;&amp;acy;. &amp;Ucy;&amp;scy;&amp;lcy;&amp;ocy;&amp;vcy;&amp;icy;&amp;yacy; &amp;ocy;&amp;pcy;&amp;lcy;&amp;acy;&amp;tcy;&amp;y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060848"/>
            <a:ext cx="24384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Быстрая скорость загрузки страницы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Работа под высокими нагрузками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Гибкость кода к доработкам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Защита от вирусов и сетевых атак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Техподдержка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Сертификат ФСТЭК РФ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09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Производительность и безопасность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41" y="1383919"/>
            <a:ext cx="4142563" cy="27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37845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829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609600" y="5511800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«Если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вас нет в интернете – 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				вас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нет в бизнесе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…»</a:t>
            </a:r>
            <a:endParaRPr lang="ru-RU" sz="32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8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1038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0804" y="1868025"/>
            <a:ext cx="3758700" cy="2846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Разработчик разделяет компоненты на статические и динамические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Включает композитный режим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первом запросе готовая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html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</p:txBody>
      </p:sp>
      <p:pic>
        <p:nvPicPr>
          <p:cNvPr id="14" name="Изображение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5672" y="2013697"/>
            <a:ext cx="4378088" cy="26766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Как сделать сайт композитным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3540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21742" t="484" r="5787" b="2614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05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b="66374"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6501" t="28396" r="2686" b="25184"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3009" t="877" r="93125" b="4953"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30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2405044"/>
            <a:ext cx="7239000" cy="4452957"/>
          </a:xfrm>
          <a:prstGeom prst="rect">
            <a:avLst/>
          </a:prstGeom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2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3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12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http://www.1c-bitrix.ru/support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/</a:t>
            </a:r>
            <a:endParaRPr lang="ru-RU" sz="2400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04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5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3352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Увеличить кол-во новых посетителей, которым можно предложить услуги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Повысить престиж клиники (стоимость бренда)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Соответствовать требованиям законодательства во избежание проверок прокуратуры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/>
              <a:t>Снизить затраты административного персонала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1196752"/>
            <a:ext cx="7320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Эффективный сайт решает конкретные бизнес задачи </a:t>
            </a:r>
          </a:p>
        </p:txBody>
      </p:sp>
      <p:pic>
        <p:nvPicPr>
          <p:cNvPr id="10" name="Изображение 8" descr="11049393_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3"/>
          <a:stretch/>
        </p:blipFill>
        <p:spPr>
          <a:xfrm>
            <a:off x="4788024" y="1916832"/>
            <a:ext cx="4373498" cy="4193729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03934" y="3730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Что такое эффективный сайт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3966377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</a:t>
            </a:r>
            <a:r>
              <a:rPr lang="ru-RU" sz="2800" smtClean="0">
                <a:latin typeface="Calibri"/>
                <a:cs typeface="Calibri"/>
              </a:rPr>
              <a:t>сайта и </a:t>
            </a:r>
            <a:r>
              <a:rPr lang="ru-RU" sz="2800" dirty="0" smtClean="0">
                <a:latin typeface="Calibri"/>
                <a:cs typeface="Calibri"/>
              </a:rPr>
              <a:t>доработки у партнеров «1С-Битрикс»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  <a:hlinkClick r:id="rId4"/>
              </a:rPr>
              <a:t>Список партнеров</a:t>
            </a:r>
            <a:r>
              <a:rPr lang="ru-RU" sz="2800" dirty="0" smtClean="0">
                <a:latin typeface="Calibri"/>
                <a:cs typeface="Calibri"/>
              </a:rPr>
              <a:t> 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63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0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0481" y="116633"/>
            <a:ext cx="4863519" cy="970604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Лицензия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Решение доступно в </a:t>
            </a:r>
            <a:r>
              <a:rPr lang="ru-RU" sz="2800" dirty="0" err="1" smtClean="0">
                <a:latin typeface="Calibri" pitchFamily="34" charset="0"/>
                <a:cs typeface="Calibri" pitchFamily="34" charset="0"/>
                <a:hlinkClick r:id="rId6"/>
              </a:rPr>
              <a:t>Маркетплейсе</a:t>
            </a: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Возможность выбрать версию платформы «1С-Битрикс»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Простые переходы между редакциями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https://</a:t>
            </a:r>
            <a:r>
              <a:rPr lang="en-US" sz="2400" u="sng" dirty="0" smtClean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www.1c-bitrix.ru/download/files/manuals/ru/solution/medsite_tutorial.pdf</a:t>
            </a: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sz="240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4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361870"/>
              </p:ext>
            </p:extLst>
          </p:nvPr>
        </p:nvGraphicFramePr>
        <p:xfrm>
          <a:off x="755576" y="1667206"/>
          <a:ext cx="6552727" cy="32308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00589"/>
                <a:gridCol w="2376069"/>
                <a:gridCol w="23760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Редакция  БУС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Цена лицензии, руб.* 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Новая цена,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222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Базовый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функционал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21 900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Стандарт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31 900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Расширенный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функционал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Эксперт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55 800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64 900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Бизнес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71 800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83 900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err="1" smtClean="0"/>
                        <a:t>Веб-кластер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Редакция доступна в </a:t>
                      </a:r>
                      <a:r>
                        <a:rPr lang="en-US" b="0" dirty="0" err="1" smtClean="0"/>
                        <a:t>Enterprize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http://www.1c-bitrix.ru/products/enterprise/</a:t>
                      </a:r>
                      <a:endParaRPr lang="ru-RU" sz="14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7544" y="6265193"/>
            <a:ext cx="593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kern="0" dirty="0" smtClean="0">
                <a:solidFill>
                  <a:sysClr val="windowText" lastClr="000000"/>
                </a:solidFill>
                <a:hlinkClick r:id="rId6"/>
              </a:rPr>
              <a:t>http://marketplace.1c-bitrix.ru/solutions/bitrix.sitemedicine/</a:t>
            </a:r>
            <a:endParaRPr lang="ru-RU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971600" y="430701"/>
            <a:ext cx="489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Повышение цен с 01.03.2015г.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836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" y="2146759"/>
            <a:ext cx="9143999" cy="1930313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65254" y="0"/>
            <a:ext cx="1527941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248894" y="2146759"/>
            <a:ext cx="7963981" cy="1754326"/>
            <a:chOff x="520011" y="1656764"/>
            <a:chExt cx="7963981" cy="1315744"/>
          </a:xfrm>
        </p:grpSpPr>
        <p:pic>
          <p:nvPicPr>
            <p:cNvPr id="11" name="Изображение 10" descr="b24_объединяет компанию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229" y="1798118"/>
              <a:ext cx="2632763" cy="906866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520011" y="1656764"/>
              <a:ext cx="5475234" cy="1315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latin typeface="Calibri"/>
                  <a:ea typeface="Calibri"/>
                  <a:cs typeface="Calibri"/>
                </a:rPr>
                <a:t>Создайте внутренний портал медицинской организации с помощью</a:t>
              </a:r>
              <a:endParaRPr lang="ru-RU" sz="3600" dirty="0"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7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/>
          <a:srcRect l="1" r="-3534"/>
          <a:stretch/>
        </p:blipFill>
        <p:spPr>
          <a:xfrm>
            <a:off x="104555" y="346348"/>
            <a:ext cx="9144000" cy="58231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54971" y="1942530"/>
            <a:ext cx="2567883" cy="1431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8" name="Изображение 7" descr="b24_объединяет компанию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25" y="2104406"/>
            <a:ext cx="2901060" cy="133237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429603" y="6165304"/>
            <a:ext cx="3592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Начать бесплатно на bitrix24.ru</a:t>
            </a:r>
          </a:p>
        </p:txBody>
      </p:sp>
    </p:spTree>
    <p:extLst>
      <p:ext uri="{BB962C8B-B14F-4D97-AF65-F5344CB8AC3E}">
        <p14:creationId xmlns:p14="http://schemas.microsoft.com/office/powerpoint/2010/main" val="1008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258280" y="3556666"/>
            <a:ext cx="4847119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4488" lvl="1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2100" b="0" kern="0" dirty="0" err="1" smtClean="0">
                <a:solidFill>
                  <a:sysClr val="windowText" lastClr="000000"/>
                </a:solidFill>
                <a:latin typeface="Calibri"/>
              </a:rPr>
              <a:t>Онлайн-регистратура</a:t>
            </a:r>
            <a:r>
              <a:rPr lang="ru-RU" sz="2100" b="0" kern="0" dirty="0" smtClean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marL="344488" lvl="1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2100" b="0" kern="0" dirty="0" smtClean="0">
                <a:solidFill>
                  <a:sysClr val="windowText" lastClr="000000"/>
                </a:solidFill>
                <a:latin typeface="Calibri"/>
              </a:rPr>
              <a:t>Мобильная версия </a:t>
            </a:r>
            <a:r>
              <a:rPr lang="ru-RU" sz="2100" kern="0" dirty="0">
                <a:solidFill>
                  <a:sysClr val="windowText" lastClr="000000"/>
                </a:solidFill>
              </a:rPr>
              <a:t>и </a:t>
            </a:r>
            <a:r>
              <a:rPr lang="ru-RU" sz="2100" kern="0" dirty="0" err="1">
                <a:solidFill>
                  <a:sysClr val="windowText" lastClr="000000"/>
                </a:solidFill>
              </a:rPr>
              <a:t>инфомат</a:t>
            </a:r>
            <a:endParaRPr lang="ru-RU" sz="2100" b="0" kern="0" dirty="0" smtClean="0">
              <a:solidFill>
                <a:sysClr val="windowText" lastClr="000000"/>
              </a:solidFill>
              <a:latin typeface="Calibri"/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b="0" kern="0" dirty="0" smtClean="0">
                <a:latin typeface="Calibri"/>
              </a:rPr>
              <a:t>Видео-консультации </a:t>
            </a:r>
            <a:r>
              <a:rPr lang="ru-RU" sz="2100" b="0" kern="0" baseline="30000" dirty="0" smtClean="0">
                <a:solidFill>
                  <a:srgbClr val="FF0000"/>
                </a:solidFill>
                <a:latin typeface="Calibri"/>
              </a:rPr>
              <a:t>релиз</a:t>
            </a:r>
            <a:r>
              <a:rPr lang="ru-RU" sz="2100" b="0" kern="0" baseline="30000" dirty="0" smtClean="0">
                <a:latin typeface="Calibri"/>
              </a:rPr>
              <a:t> </a:t>
            </a:r>
            <a:r>
              <a:rPr lang="en-US" sz="2100" kern="0" baseline="30000" dirty="0" smtClean="0">
                <a:solidFill>
                  <a:srgbClr val="FF0000"/>
                </a:solidFill>
              </a:rPr>
              <a:t>new</a:t>
            </a:r>
            <a:endParaRPr lang="ru-RU" sz="2100" kern="0" baseline="30000" dirty="0">
              <a:solidFill>
                <a:srgbClr val="FF0000"/>
              </a:solidFill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 smtClean="0">
                <a:latin typeface="Calibri"/>
              </a:rPr>
              <a:t>Оплата услуг на сайте </a:t>
            </a:r>
            <a:r>
              <a:rPr lang="ru-RU" sz="2100" kern="0" baseline="30000" dirty="0" smtClean="0">
                <a:solidFill>
                  <a:srgbClr val="FF0000"/>
                </a:solidFill>
              </a:rPr>
              <a:t>релиз</a:t>
            </a:r>
            <a:r>
              <a:rPr lang="ru-RU" sz="2100" kern="0" baseline="30000" dirty="0" smtClean="0"/>
              <a:t> </a:t>
            </a:r>
            <a:r>
              <a:rPr lang="en-US" sz="2100" kern="0" baseline="30000" dirty="0" smtClean="0">
                <a:solidFill>
                  <a:srgbClr val="FF0000"/>
                </a:solidFill>
              </a:rPr>
              <a:t>new</a:t>
            </a:r>
            <a:endParaRPr lang="ru-RU" sz="2100" kern="0" baseline="30000" dirty="0" smtClean="0">
              <a:solidFill>
                <a:srgbClr val="FF0000"/>
              </a:solidFill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 smtClean="0"/>
              <a:t>Интеграция с МИС</a:t>
            </a:r>
          </a:p>
          <a:p>
            <a:pPr marL="344488" lvl="1" indent="-342900">
              <a:spcBef>
                <a:spcPts val="1200"/>
              </a:spcBef>
              <a:defRPr/>
            </a:pPr>
            <a:r>
              <a:rPr lang="en-US" dirty="0">
                <a:hlinkClick r:id="rId2"/>
              </a:rPr>
              <a:t>http://marketplace.1c-bitrix.ru/solutions/bitrix.sitemedicine</a:t>
            </a:r>
            <a:r>
              <a:rPr lang="en-US" dirty="0" smtClean="0">
                <a:hlinkClick r:id="rId2"/>
              </a:rPr>
              <a:t>/</a:t>
            </a:r>
            <a:endParaRPr lang="ru-RU" sz="2100" kern="0" baseline="30000" dirty="0" smtClean="0">
              <a:solidFill>
                <a:srgbClr val="FF0000"/>
              </a:solidFill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258281" y="1087440"/>
            <a:ext cx="3521631" cy="2149506"/>
            <a:chOff x="4788024" y="2486615"/>
            <a:chExt cx="4571999" cy="274045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486615"/>
              <a:ext cx="4571999" cy="274045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219" y="3856841"/>
              <a:ext cx="656237" cy="1239558"/>
            </a:xfrm>
            <a:prstGeom prst="rect">
              <a:avLst/>
            </a:prstGeom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4951"/>
            <a:ext cx="3875286" cy="8524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265113">
              <a:lnSpc>
                <a:spcPct val="90000"/>
              </a:lnSpc>
            </a:pPr>
            <a:r>
              <a:rPr lang="ru-RU" sz="2200" b="1" dirty="0" smtClean="0">
                <a:latin typeface="Calibri" pitchFamily="34" charset="0"/>
              </a:rPr>
              <a:t>1С-Битрикс: Сайт медицинской организации</a:t>
            </a:r>
            <a:endParaRPr lang="en-US" sz="2200" b="1" dirty="0"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1130350"/>
            <a:ext cx="4572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Внутренний портал медицинской организации с помощью </a:t>
            </a:r>
            <a:r>
              <a:rPr lang="ru-RU" sz="2400" b="1" dirty="0" smtClean="0"/>
              <a:t>«Битрикс24»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Совместная работа над документами и задачами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Планирование </a:t>
            </a:r>
            <a:r>
              <a:rPr lang="ru-RU" sz="2000" dirty="0"/>
              <a:t>и </a:t>
            </a:r>
            <a:r>
              <a:rPr lang="ru-RU" sz="2000" dirty="0" smtClean="0"/>
              <a:t>отчетность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Коммуникации </a:t>
            </a:r>
            <a:r>
              <a:rPr lang="ru-RU" sz="2000" dirty="0"/>
              <a:t>между сотрудниками (чат, аудио/</a:t>
            </a:r>
            <a:r>
              <a:rPr lang="ru-RU" sz="2000" dirty="0" err="1"/>
              <a:t>видеозвонки</a:t>
            </a:r>
            <a:r>
              <a:rPr lang="ru-RU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Мобильное </a:t>
            </a:r>
            <a:r>
              <a:rPr lang="ru-RU" sz="2000" dirty="0"/>
              <a:t>приложение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://www.1c-bitrix.ru/images/box/b2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94487"/>
            <a:ext cx="3181871" cy="207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78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wnloads\9560810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9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37312"/>
            <a:ext cx="4608512" cy="4170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hlinkClick r:id="rId3"/>
              </a:rPr>
              <a:t>www.1c-bitrix.ru/solutions/med/</a:t>
            </a:r>
            <a:r>
              <a:rPr lang="ru-RU" sz="2400" dirty="0" smtClean="0"/>
              <a:t>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 </a:t>
            </a:r>
            <a:endParaRPr lang="en-US" sz="2400" dirty="0" smtClean="0"/>
          </a:p>
          <a:p>
            <a:pPr>
              <a:buNone/>
            </a:pPr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98</a:t>
            </a:fld>
            <a:endParaRPr lang="ru-RU"/>
          </a:p>
        </p:txBody>
      </p:sp>
      <p:pic>
        <p:nvPicPr>
          <p:cNvPr id="5908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1368152" cy="130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3882539"/>
            <a:ext cx="3078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600" dirty="0" smtClean="0">
                <a:hlinkClick r:id="rId5"/>
              </a:rPr>
              <a:t>ns@1c-bitrix.ru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556792"/>
            <a:ext cx="60468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Спасибо за внимание!</a:t>
            </a:r>
          </a:p>
          <a:p>
            <a:r>
              <a:rPr lang="ru-RU" sz="4800" dirty="0" smtClean="0"/>
              <a:t>Вопросы?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539551" y="3212976"/>
            <a:ext cx="3653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Надежда Шикина</a:t>
            </a:r>
            <a:endParaRPr lang="ru-RU" sz="36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2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7|3.5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10447</TotalTime>
  <Words>2423</Words>
  <Application>Microsoft Office PowerPoint</Application>
  <PresentationFormat>Экран (4:3)</PresentationFormat>
  <Paragraphs>570</Paragraphs>
  <Slides>98</Slides>
  <Notes>81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98</vt:i4>
      </vt:variant>
    </vt:vector>
  </HeadingPairs>
  <TitlesOfParts>
    <vt:vector size="116" baseType="lpstr">
      <vt:lpstr>Arial Unicode MS</vt:lpstr>
      <vt:lpstr>Arial</vt:lpstr>
      <vt:lpstr>Arial Black</vt:lpstr>
      <vt:lpstr>Calibri</vt:lpstr>
      <vt:lpstr>Comic Sans MS</vt:lpstr>
      <vt:lpstr>Symbol</vt:lpstr>
      <vt:lpstr>Times New Roman</vt:lpstr>
      <vt:lpstr>Verdana</vt:lpstr>
      <vt:lpstr>Wingdings</vt:lpstr>
      <vt:lpstr>Тема1</vt:lpstr>
      <vt:lpstr>Модуль Планирование и бюджетирование для ББУ</vt:lpstr>
      <vt:lpstr>6_Тема1</vt:lpstr>
      <vt:lpstr>7_Тема1</vt:lpstr>
      <vt:lpstr>9_Тема1</vt:lpstr>
      <vt:lpstr>10_Тема1</vt:lpstr>
      <vt:lpstr>1_Default Design</vt:lpstr>
      <vt:lpstr>5_Тема1</vt:lpstr>
      <vt:lpstr>10_Default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сайтом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Лицензия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Надежда</cp:lastModifiedBy>
  <cp:revision>787</cp:revision>
  <dcterms:created xsi:type="dcterms:W3CDTF">2010-07-29T09:25:57Z</dcterms:created>
  <dcterms:modified xsi:type="dcterms:W3CDTF">2015-03-20T12:56:11Z</dcterms:modified>
</cp:coreProperties>
</file>